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55" d="100"/>
          <a:sy n="55" d="100"/>
        </p:scale>
        <p:origin x="8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D4EF-02F3-448B-93A4-73F1CB577F02}" type="datetimeFigureOut">
              <a:rPr lang="ar-IQ" smtClean="0"/>
              <a:t>14/10/1445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1D36-4970-4396-AD6E-6256DEC5DE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133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D4EF-02F3-448B-93A4-73F1CB577F02}" type="datetimeFigureOut">
              <a:rPr lang="ar-IQ" smtClean="0"/>
              <a:t>14/10/1445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1D36-4970-4396-AD6E-6256DEC5DE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123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D4EF-02F3-448B-93A4-73F1CB577F02}" type="datetimeFigureOut">
              <a:rPr lang="ar-IQ" smtClean="0"/>
              <a:t>14/10/1445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1D36-4970-4396-AD6E-6256DEC5DE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7076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D4EF-02F3-448B-93A4-73F1CB577F02}" type="datetimeFigureOut">
              <a:rPr lang="ar-IQ" smtClean="0"/>
              <a:t>14/10/1445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1D36-4970-4396-AD6E-6256DEC5DE5E}" type="slidenum">
              <a:rPr lang="ar-IQ" smtClean="0"/>
              <a:t>‹#›</a:t>
            </a:fld>
            <a:endParaRPr lang="ar-IQ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0862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D4EF-02F3-448B-93A4-73F1CB577F02}" type="datetimeFigureOut">
              <a:rPr lang="ar-IQ" smtClean="0"/>
              <a:t>14/10/1445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1D36-4970-4396-AD6E-6256DEC5DE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3393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D4EF-02F3-448B-93A4-73F1CB577F02}" type="datetimeFigureOut">
              <a:rPr lang="ar-IQ" smtClean="0"/>
              <a:t>14/10/1445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1D36-4970-4396-AD6E-6256DEC5DE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8068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D4EF-02F3-448B-93A4-73F1CB577F02}" type="datetimeFigureOut">
              <a:rPr lang="ar-IQ" smtClean="0"/>
              <a:t>14/10/1445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1D36-4970-4396-AD6E-6256DEC5DE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6028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D4EF-02F3-448B-93A4-73F1CB577F02}" type="datetimeFigureOut">
              <a:rPr lang="ar-IQ" smtClean="0"/>
              <a:t>14/10/1445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1D36-4970-4396-AD6E-6256DEC5DE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1131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D4EF-02F3-448B-93A4-73F1CB577F02}" type="datetimeFigureOut">
              <a:rPr lang="ar-IQ" smtClean="0"/>
              <a:t>14/10/1445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1D36-4970-4396-AD6E-6256DEC5DE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392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D4EF-02F3-448B-93A4-73F1CB577F02}" type="datetimeFigureOut">
              <a:rPr lang="ar-IQ" smtClean="0"/>
              <a:t>14/10/1445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1D36-4970-4396-AD6E-6256DEC5DE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363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D4EF-02F3-448B-93A4-73F1CB577F02}" type="datetimeFigureOut">
              <a:rPr lang="ar-IQ" smtClean="0"/>
              <a:t>14/10/1445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1D36-4970-4396-AD6E-6256DEC5DE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461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D4EF-02F3-448B-93A4-73F1CB577F02}" type="datetimeFigureOut">
              <a:rPr lang="ar-IQ" smtClean="0"/>
              <a:t>14/10/1445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1D36-4970-4396-AD6E-6256DEC5DE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897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D4EF-02F3-448B-93A4-73F1CB577F02}" type="datetimeFigureOut">
              <a:rPr lang="ar-IQ" smtClean="0"/>
              <a:t>14/10/1445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1D36-4970-4396-AD6E-6256DEC5DE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33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D4EF-02F3-448B-93A4-73F1CB577F02}" type="datetimeFigureOut">
              <a:rPr lang="ar-IQ" smtClean="0"/>
              <a:t>14/10/1445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1D36-4970-4396-AD6E-6256DEC5DE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803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D4EF-02F3-448B-93A4-73F1CB577F02}" type="datetimeFigureOut">
              <a:rPr lang="ar-IQ" smtClean="0"/>
              <a:t>14/10/1445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1D36-4970-4396-AD6E-6256DEC5DE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670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D4EF-02F3-448B-93A4-73F1CB577F02}" type="datetimeFigureOut">
              <a:rPr lang="ar-IQ" smtClean="0"/>
              <a:t>14/10/1445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1D36-4970-4396-AD6E-6256DEC5DE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727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3D4EF-02F3-448B-93A4-73F1CB577F02}" type="datetimeFigureOut">
              <a:rPr lang="ar-IQ" smtClean="0"/>
              <a:t>14/10/1445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1D36-4970-4396-AD6E-6256DEC5DE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190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chemeClr val="accent5">
                <a:lumMod val="75000"/>
              </a:schemeClr>
            </a:gs>
            <a:gs pos="100000">
              <a:srgbClr val="92D0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D73D4EF-02F3-448B-93A4-73F1CB577F02}" type="datetimeFigureOut">
              <a:rPr lang="ar-IQ" smtClean="0"/>
              <a:t>14/10/1445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DF81D36-4970-4396-AD6E-6256DEC5DE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582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4816E-1466-D16F-0621-1F8EEA64C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0189" y="322285"/>
            <a:ext cx="4162269" cy="182880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ar-IQ" sz="8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فسلجة بذور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F63B2-DD13-7734-1A97-992255A47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427" y="4646953"/>
            <a:ext cx="7995094" cy="1540238"/>
          </a:xfrm>
        </p:spPr>
        <p:txBody>
          <a:bodyPr>
            <a:normAutofit/>
          </a:bodyPr>
          <a:lstStyle/>
          <a:p>
            <a:r>
              <a:rPr lang="ar-IQ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ا.د. لمياء محمود سلمان</a:t>
            </a:r>
          </a:p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Lamiaa.salman@uobasrah.edu.iq</a:t>
            </a:r>
            <a:endParaRPr lang="ar-IQ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044CF9-B784-1B42-83CE-C79B2C709DEB}"/>
              </a:ext>
            </a:extLst>
          </p:cNvPr>
          <p:cNvSpPr/>
          <p:nvPr/>
        </p:nvSpPr>
        <p:spPr>
          <a:xfrm>
            <a:off x="4766871" y="2454639"/>
            <a:ext cx="3402767" cy="97436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>
                <a:solidFill>
                  <a:schemeClr val="tx2">
                    <a:lumMod val="75000"/>
                  </a:schemeClr>
                </a:solidFill>
              </a:rPr>
              <a:t>محاضره -9-</a:t>
            </a:r>
          </a:p>
        </p:txBody>
      </p:sp>
    </p:spTree>
    <p:extLst>
      <p:ext uri="{BB962C8B-B14F-4D97-AF65-F5344CB8AC3E}">
        <p14:creationId xmlns:p14="http://schemas.microsoft.com/office/powerpoint/2010/main" val="133539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7A7B3-17E7-0567-4F46-4CC4A2032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922" y="224853"/>
            <a:ext cx="7765530" cy="62958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عدد البذور ووفرة المركبات الاولية - انموذج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A05CF-B923-2B3D-3A04-87874F342E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8902" y="1439056"/>
            <a:ext cx="10363826" cy="5026701"/>
          </a:xfrm>
        </p:spPr>
        <p:txBody>
          <a:bodyPr/>
          <a:lstStyle/>
          <a:p>
            <a:r>
              <a:rPr lang="ar-IQ" sz="2800" b="1" dirty="0">
                <a:solidFill>
                  <a:schemeClr val="accent3">
                    <a:lumMod val="50000"/>
                  </a:schemeClr>
                </a:solidFill>
              </a:rPr>
              <a:t>افضل نموذج لالية تحديد عدد البذور في المحاصيل البذرية يجب ان يتضمن</a:t>
            </a:r>
            <a:r>
              <a:rPr lang="ar-IQ" dirty="0"/>
              <a:t>:</a:t>
            </a:r>
          </a:p>
          <a:p>
            <a:r>
              <a:rPr lang="ar-IQ" sz="2400" b="1" dirty="0">
                <a:solidFill>
                  <a:srgbClr val="FFFF00"/>
                </a:solidFill>
              </a:rPr>
              <a:t>1-</a:t>
            </a:r>
            <a:r>
              <a:rPr lang="ar-IQ" dirty="0"/>
              <a:t> </a:t>
            </a:r>
            <a:r>
              <a:rPr lang="ar-IQ" sz="2400" b="1" dirty="0">
                <a:solidFill>
                  <a:srgbClr val="FFFF00"/>
                </a:solidFill>
              </a:rPr>
              <a:t>كافة عوامل البيئة المؤثره في عدد البذور.</a:t>
            </a:r>
          </a:p>
          <a:p>
            <a:r>
              <a:rPr lang="ar-IQ" sz="2400" b="1" dirty="0">
                <a:solidFill>
                  <a:srgbClr val="FFFF00"/>
                </a:solidFill>
              </a:rPr>
              <a:t>2- تحديد مكونات عدد البذور ذات الجانب الوراثي المتميز.</a:t>
            </a:r>
          </a:p>
          <a:p>
            <a:r>
              <a:rPr lang="ar-IQ" sz="2400" b="1" dirty="0">
                <a:solidFill>
                  <a:srgbClr val="FFFF00"/>
                </a:solidFill>
              </a:rPr>
              <a:t>3- ربط علمي لكافة اجزاء النبات والازهار بعدد البذور.</a:t>
            </a:r>
          </a:p>
          <a:p>
            <a:r>
              <a:rPr lang="ar-IQ" sz="2400" b="1" dirty="0">
                <a:solidFill>
                  <a:srgbClr val="FFFF00"/>
                </a:solidFill>
              </a:rPr>
              <a:t>4- تأثير بعض عوامل البيئة في بعض مكونات البذور في بعض مراحل النمو.</a:t>
            </a:r>
          </a:p>
        </p:txBody>
      </p:sp>
    </p:spTree>
    <p:extLst>
      <p:ext uri="{BB962C8B-B14F-4D97-AF65-F5344CB8AC3E}">
        <p14:creationId xmlns:p14="http://schemas.microsoft.com/office/powerpoint/2010/main" val="168110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2F8A8-0842-1AE4-27B3-6718C2D85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15411"/>
          </a:xfrm>
        </p:spPr>
        <p:txBody>
          <a:bodyPr>
            <a:normAutofit/>
          </a:bodyPr>
          <a:lstStyle/>
          <a:p>
            <a:r>
              <a:rPr lang="ar-IQ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نموذج شلدراك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746D2-E73B-1683-6024-8C77947B0D9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98820"/>
            <a:ext cx="10363826" cy="3992379"/>
          </a:xfrm>
        </p:spPr>
        <p:txBody>
          <a:bodyPr>
            <a:normAutofit/>
          </a:bodyPr>
          <a:lstStyle/>
          <a:p>
            <a:r>
              <a:rPr lang="ar-IQ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يوضح العلاقة بين عدد المرستيمات الخضرية او الاجزاء التكاثرية وعملية التمثيل الضوئي.</a:t>
            </a:r>
          </a:p>
          <a:p>
            <a:r>
              <a:rPr lang="ar-IQ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تتضمن فكرة الانموذج:</a:t>
            </a:r>
          </a:p>
          <a:p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Sink</a:t>
            </a:r>
            <a:r>
              <a:rPr lang="ar-IQ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المصب الذي يمثل الاعضاء التكاثرية في النبات وهذه تحتاج الى المركبات الايضية حتى تستمر بالنمو.</a:t>
            </a:r>
          </a:p>
          <a:p>
            <a:r>
              <a:rPr lang="ar-IQ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ماذا يحصل اذا توقف مدها بالمركبات الايضية عن الحد الادنى؟</a:t>
            </a:r>
          </a:p>
          <a:p>
            <a:r>
              <a:rPr lang="ar-IQ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هذا النموذج يتجاوز مكونات عديده مثلا مكونات الحاصل وعوامل النمو الاخرى.</a:t>
            </a:r>
          </a:p>
          <a:p>
            <a:r>
              <a:rPr lang="ar-IQ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على ماذا يعتمد هذا النموذج (كيف تنتقل المواد الايضية)؟</a:t>
            </a:r>
          </a:p>
        </p:txBody>
      </p:sp>
    </p:spTree>
    <p:extLst>
      <p:ext uri="{BB962C8B-B14F-4D97-AF65-F5344CB8AC3E}">
        <p14:creationId xmlns:p14="http://schemas.microsoft.com/office/powerpoint/2010/main" val="211298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66F27-CB01-FE2D-8DE8-FE7A360B1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35527"/>
            <a:ext cx="10364451" cy="126076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نموذج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Duncan </a:t>
            </a: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IQ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824F4-1BAF-B350-6488-D585E64ADB8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55964"/>
            <a:ext cx="10363826" cy="4835235"/>
          </a:xfrm>
        </p:spPr>
        <p:txBody>
          <a:bodyPr/>
          <a:lstStyle/>
          <a:p>
            <a:r>
              <a:rPr lang="ar-IQ" b="1" dirty="0">
                <a:solidFill>
                  <a:schemeClr val="accent5">
                    <a:lumMod val="50000"/>
                  </a:schemeClr>
                </a:solidFill>
              </a:rPr>
              <a:t>في هذا النموذج ميز طورين لنمو البذره:</a:t>
            </a:r>
          </a:p>
          <a:p>
            <a:r>
              <a:rPr lang="ar-IQ" b="1" dirty="0">
                <a:solidFill>
                  <a:schemeClr val="accent5">
                    <a:lumMod val="50000"/>
                  </a:schemeClr>
                </a:solidFill>
              </a:rPr>
              <a:t>1- لا يحدث نمو الا بمستوى معين من المواد الايضية.</a:t>
            </a:r>
          </a:p>
          <a:p>
            <a:r>
              <a:rPr lang="ar-IQ" b="1" dirty="0">
                <a:solidFill>
                  <a:schemeClr val="accent5">
                    <a:lumMod val="50000"/>
                  </a:schemeClr>
                </a:solidFill>
              </a:rPr>
              <a:t>2 يستمر نمو البذره تحت اي مستوى من المواد الايضية.</a:t>
            </a:r>
          </a:p>
          <a:p>
            <a:r>
              <a:rPr lang="ar-IQ" b="1" dirty="0">
                <a:solidFill>
                  <a:schemeClr val="accent5">
                    <a:lumMod val="50000"/>
                  </a:schemeClr>
                </a:solidFill>
              </a:rPr>
              <a:t>اضاف مسارين للمواد الايضية الى المصب:</a:t>
            </a:r>
          </a:p>
          <a:p>
            <a:r>
              <a:rPr lang="ar-IQ" b="1" dirty="0">
                <a:solidFill>
                  <a:schemeClr val="accent5">
                    <a:lumMod val="50000"/>
                  </a:schemeClr>
                </a:solidFill>
              </a:rPr>
              <a:t>الاول يقفل فيقل وصول المواد الايضية الى المصب.</a:t>
            </a:r>
          </a:p>
          <a:p>
            <a:r>
              <a:rPr lang="ar-IQ" b="1" dirty="0">
                <a:solidFill>
                  <a:schemeClr val="accent5">
                    <a:lumMod val="50000"/>
                  </a:schemeClr>
                </a:solidFill>
              </a:rPr>
              <a:t>الثاني يستمر بمد المواد الايضية الى المصب.</a:t>
            </a:r>
          </a:p>
          <a:p>
            <a:r>
              <a:rPr lang="ar-IQ" b="1" dirty="0">
                <a:solidFill>
                  <a:schemeClr val="accent5">
                    <a:lumMod val="50000"/>
                  </a:schemeClr>
                </a:solidFill>
              </a:rPr>
              <a:t>تضمنت النماذج الموضوعة نقطتين هامتين: 1- ان هناك حدا ادنى للمواد الايضية كي يستمر نمو البذور وتشكلها.</a:t>
            </a:r>
          </a:p>
          <a:p>
            <a:r>
              <a:rPr lang="ar-IQ" b="1" dirty="0">
                <a:solidFill>
                  <a:schemeClr val="accent5">
                    <a:lumMod val="50000"/>
                  </a:schemeClr>
                </a:solidFill>
              </a:rPr>
              <a:t>                                                   2- ان عدد البذور مرتبط بناتج التمثيل الضوئي.</a:t>
            </a:r>
          </a:p>
          <a:p>
            <a:endParaRPr lang="ar-IQ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93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B964E-866C-91EC-21AB-5251CE967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24692"/>
            <a:ext cx="10364451" cy="942110"/>
          </a:xfrm>
        </p:spPr>
        <p:txBody>
          <a:bodyPr/>
          <a:lstStyle/>
          <a:p>
            <a:r>
              <a:rPr lang="ar-IQ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انموذج جارلس- ادوارد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4629CE-344C-1C74-61AA-DB0C5F415B2C}"/>
                  </a:ext>
                </a:extLst>
              </p:cNvPr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0" y="1018311"/>
                <a:ext cx="12192000" cy="4724397"/>
              </a:xfrm>
            </p:spPr>
            <p:txBody>
              <a:bodyPr/>
              <a:lstStyle/>
              <a:p>
                <a:r>
                  <a:rPr lang="ar-IQ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عدد البذور في وحدة المساحة</a:t>
                </a:r>
                <a:r>
                  <a:rPr lang="ar-IQ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8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1800" b="1" i="1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1" i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𝐀𝐧</m:t>
                            </m:r>
                          </m:e>
                        </m:d>
                        <m:r>
                          <a:rPr lang="ar-IQ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اليومي</m:t>
                        </m:r>
                        <m:r>
                          <a:rPr lang="ar-IQ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IQ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الكاربوني</m:t>
                        </m:r>
                        <m:r>
                          <a:rPr lang="ar-IQ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IQ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التمثيل</m:t>
                        </m:r>
                        <m:r>
                          <a:rPr lang="ar-IQ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IQ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صافي</m:t>
                        </m:r>
                        <m:r>
                          <a:rPr lang="ar-IQ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1800" b="1" i="1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1" i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𝐀𝐬</m:t>
                            </m:r>
                          </m:e>
                        </m:d>
                        <m:r>
                          <a:rPr lang="ar-IQ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زهيرة</m:t>
                        </m:r>
                        <m:r>
                          <a:rPr lang="ar-IQ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IQ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لكل</m:t>
                        </m:r>
                        <m:r>
                          <a:rPr lang="ar-IQ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IQ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المطلوبة</m:t>
                        </m:r>
                        <m:r>
                          <a:rPr lang="ar-IQ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IQ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للمواد</m:t>
                        </m:r>
                        <m:r>
                          <a:rPr lang="ar-IQ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IQ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الادنى</m:t>
                        </m:r>
                        <m:r>
                          <a:rPr lang="ar-IQ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IQ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الحد</m:t>
                        </m:r>
                      </m:den>
                    </m:f>
                    <m:r>
                      <a:rPr lang="ar-IQ" sz="1800" b="1" i="0" smtClean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×</m:t>
                    </m:r>
                    <m:r>
                      <a:rPr lang="ar-IQ" sz="1800" b="1" i="0" smtClean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التكاثرية</m:t>
                    </m:r>
                    <m:r>
                      <a:rPr lang="ar-IQ" sz="1800" b="1" i="0" smtClean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ar-IQ" sz="1800" b="1" i="0" smtClean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للاجزاء</m:t>
                    </m:r>
                    <m:r>
                      <a:rPr lang="ar-IQ" sz="1800" b="1" i="0" smtClean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ar-IQ" sz="1800" b="1" i="0" smtClean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المخصصة</m:t>
                    </m:r>
                    <m:r>
                      <a:rPr lang="ar-IQ" sz="1800" b="1" i="0" smtClean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ar-IQ" sz="1800" b="1" i="0" smtClean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الايضية</m:t>
                    </m:r>
                    <m:r>
                      <a:rPr lang="ar-IQ" sz="1800" b="1" i="0" smtClean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ar-IQ" sz="1800" b="1" i="0" smtClean="0">
                        <a:solidFill>
                          <a:schemeClr val="accent3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للمواد</m:t>
                    </m:r>
                    <m:d>
                      <m:dPr>
                        <m:ctrlPr>
                          <a:rPr lang="en-US" sz="18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𝐀𝐩</m:t>
                        </m:r>
                        <m:r>
                          <a:rPr lang="en-US" sz="1800" b="1" i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%</m:t>
                        </m:r>
                      </m:e>
                    </m:d>
                  </m:oMath>
                </a14:m>
                <a:endParaRPr lang="ar-IQ" sz="1800" b="1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ar-IQ" sz="1800" b="1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1" algn="just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𝑺𝑵</m:t>
                    </m:r>
                    <m:r>
                      <a:rPr lang="pt-BR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𝑨𝑷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%×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𝑨𝑵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)/ 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𝑨𝑺</m:t>
                    </m:r>
                  </m:oMath>
                </a14:m>
                <a:endParaRPr lang="ar-IQ" sz="2800" b="1" dirty="0">
                  <a:solidFill>
                    <a:srgbClr val="0070C0"/>
                  </a:solidFill>
                </a:endParaRPr>
              </a:p>
              <a:p>
                <a:pPr lvl="1" algn="just"/>
                <a:endParaRPr lang="ar-IQ" sz="2800" b="1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ar-IQ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ماذا يمثل 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AS</a:t>
                </a:r>
                <a:r>
                  <a:rPr lang="ar-IQ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؟</a:t>
                </a:r>
              </a:p>
              <a:p>
                <a:pPr lvl="1"/>
                <a:r>
                  <a:rPr lang="ar-IQ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ماذا يمثل 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An</a:t>
                </a:r>
                <a:r>
                  <a:rPr lang="ar-IQ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؟</a:t>
                </a:r>
              </a:p>
              <a:p>
                <a:pPr lvl="1"/>
                <a:r>
                  <a:rPr lang="ar-IQ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هذه المعادلة توضح الالية التي يعمل بها النبات تحت تأثير عوامل النمو المختلفة لتكوين عدد البذور في وحدة المساحة.</a:t>
                </a:r>
              </a:p>
              <a:p>
                <a:pPr marL="457200" lvl="1" indent="0">
                  <a:buNone/>
                </a:pPr>
                <a:endParaRPr lang="ar-IQ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4629CE-344C-1C74-61AA-DB0C5F415B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0" y="1018311"/>
                <a:ext cx="12192000" cy="4724397"/>
              </a:xfrm>
              <a:blipFill>
                <a:blip r:embed="rId2"/>
                <a:stretch>
                  <a:fillRect r="-10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29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9F287-AEBA-9E97-9EBB-007731131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93963"/>
            <a:ext cx="10364451" cy="628392"/>
          </a:xfrm>
        </p:spPr>
        <p:txBody>
          <a:bodyPr>
            <a:normAutofit fontScale="90000"/>
          </a:bodyPr>
          <a:lstStyle/>
          <a:p>
            <a:pPr marL="685800" marR="0" lvl="1" indent="-228600" defTabSz="914400" rtl="1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tabLst/>
              <a:defRPr/>
            </a:pPr>
            <a:r>
              <a:rPr kumimoji="0" lang="ar-IQ" sz="28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t>هناك عدة مأخذ على هذه النماذج</a:t>
            </a:r>
            <a:br>
              <a:rPr kumimoji="0" lang="ar-IQ" sz="28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</a:br>
            <a:endParaRPr lang="ar-IQ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423AE-C90E-1485-1DD6-3DC5C79D6B3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822355"/>
            <a:ext cx="10363826" cy="4968844"/>
          </a:xfrm>
        </p:spPr>
        <p:txBody>
          <a:bodyPr>
            <a:normAutofit/>
          </a:bodyPr>
          <a:lstStyle/>
          <a:p>
            <a:r>
              <a:rPr lang="ar-IQ" sz="2400" b="1" dirty="0"/>
              <a:t>ان عدد البذور لا يتكون بهذه البساطة، لان هناك عدة اجزاء في النبات تتأثر بعدة عوامل بيئية ووراثية لم يتم الاشاره لها في اي معادلة او اي نموذج.</a:t>
            </a:r>
          </a:p>
          <a:p>
            <a:r>
              <a:rPr lang="ar-IQ" sz="2400" b="1" dirty="0"/>
              <a:t>مثلا </a:t>
            </a:r>
            <a:r>
              <a:rPr lang="en-US" sz="2400" b="1" dirty="0"/>
              <a:t>AS</a:t>
            </a:r>
            <a:r>
              <a:rPr lang="ar-IQ" sz="2400" b="1" dirty="0"/>
              <a:t> (الحد الادنى المطلوب من المواد لكل زهيره)</a:t>
            </a:r>
          </a:p>
          <a:p>
            <a:r>
              <a:rPr lang="ar-IQ" sz="2400" b="1" dirty="0"/>
              <a:t>يختلف بأختلاف نوع المحصول وكذلك حسب طبيعة المصب لكل محصول.</a:t>
            </a:r>
          </a:p>
          <a:p>
            <a:r>
              <a:rPr lang="ar-IQ" sz="2400" b="1" dirty="0"/>
              <a:t>العوامل المذكوره في النماذج تحدد حجم المصدر وعلاقتة بالمصب بصوره غير مباشره.</a:t>
            </a:r>
          </a:p>
          <a:p>
            <a:r>
              <a:rPr lang="ar-IQ" sz="2400" b="1" dirty="0"/>
              <a:t>ان ادخال عملية البناء الضوئي في معاملات عدد البذور مهمة جداً ويمكن الاستعاضة عنها بـ :</a:t>
            </a:r>
          </a:p>
          <a:p>
            <a:r>
              <a:rPr lang="en-US" sz="2400" b="1" dirty="0"/>
              <a:t>CGR</a:t>
            </a:r>
            <a:r>
              <a:rPr lang="ar-IQ" sz="2400" b="1" dirty="0"/>
              <a:t> بين الاصناف</a:t>
            </a:r>
          </a:p>
          <a:p>
            <a:r>
              <a:rPr lang="en-US" sz="2400" b="1" dirty="0"/>
              <a:t>SGR</a:t>
            </a:r>
            <a:r>
              <a:rPr lang="ar-IQ" sz="2400" b="1" dirty="0"/>
              <a:t> للصنف الواحد</a:t>
            </a:r>
          </a:p>
          <a:p>
            <a:r>
              <a:rPr lang="ar-IQ" sz="2400" b="1" dirty="0"/>
              <a:t>متى يتغير </a:t>
            </a:r>
            <a:r>
              <a:rPr lang="en-US" sz="2400" b="1" dirty="0"/>
              <a:t>SGR</a:t>
            </a:r>
            <a:r>
              <a:rPr lang="ar-IQ" sz="2400" b="1" dirty="0"/>
              <a:t> ؟</a:t>
            </a:r>
          </a:p>
        </p:txBody>
      </p:sp>
    </p:spTree>
    <p:extLst>
      <p:ext uri="{BB962C8B-B14F-4D97-AF65-F5344CB8AC3E}">
        <p14:creationId xmlns:p14="http://schemas.microsoft.com/office/powerpoint/2010/main" val="256714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251F2-1701-5AA9-956A-AB1CA35FC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7442" y="94570"/>
            <a:ext cx="5292435" cy="60881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SGR</a:t>
            </a:r>
            <a:r>
              <a:rPr lang="ar-IQ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وحجم وعدد البذور بين الانواع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B6E30-14D5-0F16-4CCB-B8D6255049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948" y="726207"/>
            <a:ext cx="11042072" cy="4978719"/>
          </a:xfrm>
        </p:spPr>
        <p:txBody>
          <a:bodyPr>
            <a:normAutofit/>
          </a:bodyPr>
          <a:lstStyle/>
          <a:p>
            <a:r>
              <a:rPr lang="ar-IQ" sz="2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imes New Roman" panose="02020603050405020304" pitchFamily="18" charset="0"/>
              </a:rPr>
              <a:t>في دراسة على صنفين من فول الصويا وجد:</a:t>
            </a:r>
            <a:br>
              <a:rPr lang="ar-IQ" sz="2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imes New Roman" panose="02020603050405020304" pitchFamily="18" charset="0"/>
              </a:rPr>
            </a:br>
            <a:r>
              <a:rPr lang="ar-IQ" sz="2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imes New Roman" panose="02020603050405020304" pitchFamily="18" charset="0"/>
              </a:rPr>
              <a:t>علاقة طردية بين عدد البذور و</a:t>
            </a:r>
            <a:r>
              <a:rPr lang="en-US" sz="2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CGR</a:t>
            </a:r>
            <a:r>
              <a:rPr lang="ar-IQ" sz="2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imes New Roman" panose="02020603050405020304" pitchFamily="18" charset="0"/>
              </a:rPr>
              <a:t> لوحدة المساحة</a:t>
            </a:r>
            <a:br>
              <a:rPr lang="ar-IQ" sz="2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imes New Roman" panose="02020603050405020304" pitchFamily="18" charset="0"/>
              </a:rPr>
            </a:br>
            <a:r>
              <a:rPr lang="ar-IQ" sz="2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imes New Roman" panose="02020603050405020304" pitchFamily="18" charset="0"/>
              </a:rPr>
              <a:t>على الرغم من اختلاف </a:t>
            </a:r>
            <a:r>
              <a:rPr lang="en-US" sz="2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SGR</a:t>
            </a:r>
            <a:r>
              <a:rPr lang="ar-IQ" sz="2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imes New Roman" panose="02020603050405020304" pitchFamily="18" charset="0"/>
              </a:rPr>
              <a:t> للصنفين المدروسين</a:t>
            </a:r>
            <a:endParaRPr lang="ar-IQ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IQ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دراسة على الماش والباقلاء وفول الصويا  وجد ان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SGR </a:t>
            </a:r>
            <a:r>
              <a:rPr lang="ar-IQ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عالي، ماذا يعني ذلك؟</a:t>
            </a:r>
          </a:p>
          <a:p>
            <a:r>
              <a:rPr lang="ar-IQ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اي ان انخفاض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SGR</a:t>
            </a:r>
            <a:r>
              <a:rPr lang="ar-IQ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يعني انخفاض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  <a:r>
              <a:rPr lang="ar-IQ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400" b="1" dirty="0"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  <a:r>
              <a:rPr lang="ar-IQ" sz="2400" b="1" dirty="0"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اذا كانت واطئة نتوقع ان نحصل على عدد اكبر من البذور.</a:t>
            </a:r>
          </a:p>
          <a:p>
            <a:endParaRPr lang="ar-IQ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F3442A4-5492-1619-F58D-FAFC34737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719338"/>
              </p:ext>
            </p:extLst>
          </p:nvPr>
        </p:nvGraphicFramePr>
        <p:xfrm>
          <a:off x="1593984" y="4175993"/>
          <a:ext cx="8128000" cy="1955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8791529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9785382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4707023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809008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dirty="0"/>
                        <a:t>المحصول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/>
                        <a:t>وزن البذور ملغم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/>
                        <a:t>ملاحظات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/>
                        <a:t>عدد البذور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127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الماش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b="1" dirty="0"/>
                        <a:t>46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b="1" dirty="0"/>
                        <a:t>اقل وزن بذور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b="1" dirty="0"/>
                        <a:t>اعلى عدد بذور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129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فستق الحقل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b="1" dirty="0"/>
                        <a:t>324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b="1" dirty="0"/>
                        <a:t>اعلى وزن بذور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b="1" dirty="0"/>
                        <a:t>اقل عدد بذور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707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اللوبيا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b="1" dirty="0"/>
                        <a:t>140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IQ" sz="2000" b="1" dirty="0"/>
                        <a:t>اوزان متساوية تقريبا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IQ" sz="2000" b="1" dirty="0"/>
                        <a:t>عدد من البذور متساوي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111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فول الصويا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b="1" dirty="0"/>
                        <a:t>133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IQ" sz="20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ar-IQ" sz="20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816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77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DFCB-462D-6F74-3926-D9A72FCB5F0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498764"/>
            <a:ext cx="10363826" cy="5708072"/>
          </a:xfrm>
        </p:spPr>
        <p:txBody>
          <a:bodyPr>
            <a:normAutofit/>
          </a:bodyPr>
          <a:lstStyle/>
          <a:p>
            <a:r>
              <a:rPr lang="ar-IQ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اذا اخذت البذره كفايتها من المواد المصنعة تعطي بذور ذات وزن عالي لان وزن البذره هو اخر شيئ يتشكل في الحاصل.</a:t>
            </a:r>
          </a:p>
          <a:p>
            <a:r>
              <a:rPr lang="ar-IQ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لا يوجد شيئ ينافس وزن البذره لان كل مكونات الحاصل تكونت في مرحلة سابقة ، فضلا عن العامل الوراثي.</a:t>
            </a:r>
          </a:p>
          <a:p>
            <a:r>
              <a:rPr lang="ar-IQ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وزن البذور تختلف بأختلاف الانواع والاجناس وتتراوح بين 7- 2000 ملغم.</a:t>
            </a:r>
          </a:p>
          <a:p>
            <a:r>
              <a:rPr lang="ar-IQ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وزن البذره يحسب: 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SW=SGR * SFD</a:t>
            </a:r>
            <a:r>
              <a:rPr lang="ar-IQ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>
              <a:buClr>
                <a:prstClr val="black"/>
              </a:buClr>
            </a:pPr>
            <a:r>
              <a:rPr lang="ar-IQ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SGR</a:t>
            </a:r>
            <a:r>
              <a:rPr lang="ar-IQ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صفة وراثية ، </a:t>
            </a:r>
            <a:r>
              <a:rPr lang="ar-IQ" b="1" dirty="0"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ايضا </a:t>
            </a:r>
            <a:r>
              <a:rPr lang="en-US" b="1" dirty="0"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SFD</a:t>
            </a:r>
            <a:r>
              <a:rPr lang="ar-IQ" b="1" dirty="0"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صفة ملازمة للصنف. بذلك يكون </a:t>
            </a:r>
            <a:r>
              <a:rPr lang="en-US" b="1" dirty="0"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</a:t>
            </a:r>
            <a:r>
              <a:rPr lang="ar-IQ" b="1" dirty="0"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صفة ملازمة للصنف.</a:t>
            </a:r>
          </a:p>
          <a:p>
            <a:pPr lvl="0">
              <a:buClr>
                <a:prstClr val="black"/>
              </a:buClr>
            </a:pPr>
            <a:endParaRPr lang="ar-IQ" b="1" dirty="0">
              <a:solidFill>
                <a:srgbClr val="BA3F51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Clr>
                <a:prstClr val="black"/>
              </a:buClr>
            </a:pPr>
            <a:endParaRPr lang="ar-IQ" b="1" dirty="0">
              <a:solidFill>
                <a:srgbClr val="BA3F51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Clr>
                <a:prstClr val="black"/>
              </a:buClr>
            </a:pPr>
            <a:r>
              <a:rPr lang="ar-IQ" b="1" dirty="0"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اما في حالة الاصناف والاجناس المختلفة فأن العامل الوراثي له دور كبير واكثر ما يتأثر بالعامل الوراثي هو </a:t>
            </a:r>
            <a:r>
              <a:rPr lang="en-US" b="1" dirty="0"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SFD</a:t>
            </a:r>
            <a:r>
              <a:rPr lang="ar-IQ" b="1" dirty="0"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>
              <a:buClr>
                <a:prstClr val="black"/>
              </a:buClr>
            </a:pPr>
            <a:r>
              <a:rPr lang="ar-IQ" b="1" dirty="0"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هناك علاقة ارتباط بين </a:t>
            </a:r>
            <a:r>
              <a:rPr lang="en-US" b="1" dirty="0"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SFD</a:t>
            </a:r>
            <a:r>
              <a:rPr lang="ar-IQ" b="1" dirty="0"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 </a:t>
            </a:r>
            <a:r>
              <a:rPr lang="en-US" b="1" dirty="0"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</a:t>
            </a:r>
            <a:r>
              <a:rPr lang="ar-IQ" b="1" dirty="0"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0.5 = </a:t>
            </a:r>
            <a:r>
              <a:rPr lang="en-US" b="1" dirty="0"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ar-IQ" b="1" dirty="0"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ارتباط موجب .</a:t>
            </a:r>
          </a:p>
          <a:p>
            <a:pPr lvl="0">
              <a:buClr>
                <a:prstClr val="black"/>
              </a:buClr>
            </a:pPr>
            <a:r>
              <a:rPr lang="en-US" b="1" dirty="0"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SFD</a:t>
            </a:r>
            <a:r>
              <a:rPr lang="ar-IQ" b="1" dirty="0"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للانواع النباتية 7-57 يوم.</a:t>
            </a:r>
          </a:p>
          <a:p>
            <a:pPr lvl="0">
              <a:buClr>
                <a:prstClr val="black"/>
              </a:buClr>
            </a:pPr>
            <a:endParaRPr lang="ar-IQ" b="1" dirty="0">
              <a:solidFill>
                <a:srgbClr val="BA3F51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74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ED6D0-B812-76BD-2576-B31EFD8DF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36210"/>
          </a:xfrm>
        </p:spPr>
        <p:txBody>
          <a:bodyPr>
            <a:normAutofit fontScale="90000"/>
          </a:bodyPr>
          <a:lstStyle/>
          <a:p>
            <a:pPr marL="228600" marR="0" lvl="0" indent="-228600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" panose="020B0602020104020603"/>
                <a:ea typeface="+mn-ea"/>
                <a:cs typeface="+mn-cs"/>
              </a:rPr>
              <a:t>EFP</a:t>
            </a:r>
            <a:r>
              <a:rPr kumimoji="0" lang="ar-IQ" sz="4000" b="1" i="0" u="none" strike="noStrike" kern="1200" cap="all" spc="0" normalizeH="0" baseline="0" noProof="0" dirty="0">
                <a:ln>
                  <a:noFill/>
                </a:ln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  <a:t> المده الفعالة</a:t>
            </a:r>
            <a:br>
              <a:rPr kumimoji="0" lang="ar-IQ" sz="2000" b="1" i="0" u="none" strike="noStrike" kern="1200" cap="all" spc="0" normalizeH="0" baseline="0" noProof="0" dirty="0">
                <a:ln>
                  <a:noFill/>
                </a:ln>
                <a:solidFill>
                  <a:srgbClr val="BA3F51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" panose="020B0602020104020603"/>
                <a:ea typeface="+mn-ea"/>
                <a:cs typeface="Arial" panose="020B0604020202020204" pitchFamily="34" charset="0"/>
              </a:rPr>
            </a:br>
            <a:endParaRPr lang="ar-IQ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AA181-732F-2FC8-F8BF-FD84FA217A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54728"/>
            <a:ext cx="10363826" cy="4336471"/>
          </a:xfrm>
        </p:spPr>
        <p:txBody>
          <a:bodyPr>
            <a:normAutofit/>
          </a:bodyPr>
          <a:lstStyle/>
          <a:p>
            <a:r>
              <a:rPr lang="ar-IQ" sz="2800" b="1" dirty="0">
                <a:solidFill>
                  <a:schemeClr val="accent5">
                    <a:lumMod val="50000"/>
                  </a:schemeClr>
                </a:solidFill>
              </a:rPr>
              <a:t>يوجد فيها فرق بين اصناف النوع الواحد فيكون هناك فرق في وزن البذور.</a:t>
            </a:r>
          </a:p>
          <a:p>
            <a:r>
              <a:rPr lang="ar-IQ" sz="2800" b="1" dirty="0">
                <a:solidFill>
                  <a:schemeClr val="accent5">
                    <a:lumMod val="50000"/>
                  </a:schemeClr>
                </a:solidFill>
              </a:rPr>
              <a:t>الفرق في وزن البذره هو فروق وراثية في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SFD</a:t>
            </a:r>
            <a:r>
              <a:rPr lang="ar-IQ" sz="28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ar-IQ" sz="2800" b="1" dirty="0">
                <a:solidFill>
                  <a:schemeClr val="accent5">
                    <a:lumMod val="50000"/>
                  </a:schemeClr>
                </a:solidFill>
              </a:rPr>
              <a:t>كيف يكون تأثير البيئة في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SW</a:t>
            </a:r>
            <a:r>
              <a:rPr lang="ar-IQ" sz="2800" b="1" dirty="0">
                <a:solidFill>
                  <a:schemeClr val="accent5">
                    <a:lumMod val="50000"/>
                  </a:schemeClr>
                </a:solidFill>
              </a:rPr>
              <a:t>؟</a:t>
            </a:r>
          </a:p>
          <a:p>
            <a:r>
              <a:rPr lang="ar-IQ" sz="2800" b="1" dirty="0">
                <a:solidFill>
                  <a:schemeClr val="accent5">
                    <a:lumMod val="50000"/>
                  </a:schemeClr>
                </a:solidFill>
              </a:rPr>
              <a:t>كيف يؤثر موقع البذره على النبات في الحاصل؟</a:t>
            </a:r>
          </a:p>
          <a:p>
            <a:endParaRPr lang="ar-IQ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ar-IQ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7E08885-8B95-5476-94C5-FF3A4B798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055445"/>
              </p:ext>
            </p:extLst>
          </p:nvPr>
        </p:nvGraphicFramePr>
        <p:xfrm>
          <a:off x="512618" y="2290938"/>
          <a:ext cx="3579090" cy="111252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789545">
                  <a:extLst>
                    <a:ext uri="{9D8B030D-6E8A-4147-A177-3AD203B41FA5}">
                      <a16:colId xmlns:a16="http://schemas.microsoft.com/office/drawing/2014/main" val="1020997708"/>
                    </a:ext>
                  </a:extLst>
                </a:gridCol>
                <a:gridCol w="1789545">
                  <a:extLst>
                    <a:ext uri="{9D8B030D-6E8A-4147-A177-3AD203B41FA5}">
                      <a16:colId xmlns:a16="http://schemas.microsoft.com/office/drawing/2014/main" val="3999431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dirty="0"/>
                        <a:t>المحصول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8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EFP</a:t>
                      </a:r>
                      <a:endParaRPr lang="ar-IQ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023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/>
                        <a:t>فول الصويا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/>
                        <a:t>28-34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630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/>
                        <a:t>ذره صفراء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/>
                        <a:t>6-11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010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29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1943</TotalTime>
  <Words>672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Aldhabi</vt:lpstr>
      <vt:lpstr>Arial</vt:lpstr>
      <vt:lpstr>Cambria Math</vt:lpstr>
      <vt:lpstr>Tw Cen MT</vt:lpstr>
      <vt:lpstr>Droplet</vt:lpstr>
      <vt:lpstr>فسلجة بذور</vt:lpstr>
      <vt:lpstr>عدد البذور ووفرة المركبات الاولية - انموذج</vt:lpstr>
      <vt:lpstr>نموذج شلدراك</vt:lpstr>
      <vt:lpstr> نموذجDuncan   </vt:lpstr>
      <vt:lpstr>انموذج جارلس- ادوارد</vt:lpstr>
      <vt:lpstr>هناك عدة مأخذ على هذه النماذج </vt:lpstr>
      <vt:lpstr>SGR وحجم وعدد البذور بين الانواع</vt:lpstr>
      <vt:lpstr>PowerPoint Presentation</vt:lpstr>
      <vt:lpstr>EFP المده الفعالة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فسلجة بذور</dc:title>
  <dc:creator>LENOVO</dc:creator>
  <cp:lastModifiedBy>LENOVO</cp:lastModifiedBy>
  <cp:revision>4</cp:revision>
  <dcterms:created xsi:type="dcterms:W3CDTF">2022-12-03T14:39:32Z</dcterms:created>
  <dcterms:modified xsi:type="dcterms:W3CDTF">2024-04-23T06:30:19Z</dcterms:modified>
</cp:coreProperties>
</file>